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3174" y="10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10ECB-7AAF-4F70-ABEB-834B745D6349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B1244-D94C-498A-8322-B6B635FA61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5738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10ECB-7AAF-4F70-ABEB-834B745D6349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B1244-D94C-498A-8322-B6B635FA61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4589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10ECB-7AAF-4F70-ABEB-834B745D6349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B1244-D94C-498A-8322-B6B635FA61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5078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10ECB-7AAF-4F70-ABEB-834B745D6349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B1244-D94C-498A-8322-B6B635FA61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6031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10ECB-7AAF-4F70-ABEB-834B745D6349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B1244-D94C-498A-8322-B6B635FA61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6697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10ECB-7AAF-4F70-ABEB-834B745D6349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B1244-D94C-498A-8322-B6B635FA61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9467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10ECB-7AAF-4F70-ABEB-834B745D6349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B1244-D94C-498A-8322-B6B635FA61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2234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10ECB-7AAF-4F70-ABEB-834B745D6349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B1244-D94C-498A-8322-B6B635FA61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0791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10ECB-7AAF-4F70-ABEB-834B745D6349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B1244-D94C-498A-8322-B6B635FA61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7390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10ECB-7AAF-4F70-ABEB-834B745D6349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B1244-D94C-498A-8322-B6B635FA61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3004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10ECB-7AAF-4F70-ABEB-834B745D6349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B1244-D94C-498A-8322-B6B635FA61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2922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10ECB-7AAF-4F70-ABEB-834B745D6349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DB1244-D94C-498A-8322-B6B635FA61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0330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4450" y="50800"/>
            <a:ext cx="6719605" cy="9804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sz="2400" b="1" dirty="0" smtClean="0">
              <a:solidFill>
                <a:srgbClr val="C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800" b="1" dirty="0" smtClean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ПАМЯТКА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 smtClean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 </a:t>
            </a:r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АНТИТЕРРОРИСТИЧЕСКОЙ БЕЗОПАСНОСТИ </a:t>
            </a:r>
          </a:p>
          <a:p>
            <a:pPr marL="360363" indent="-171450" algn="just">
              <a:buFont typeface="Wingdings" panose="05000000000000000000" pitchFamily="2" charset="2"/>
              <a:buChar char="q"/>
            </a:pP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200" dirty="0" smtClean="0">
                <a:solidFill>
                  <a:schemeClr val="tx1"/>
                </a:solidFill>
              </a:rPr>
              <a:t>Обращайте внимание на подозрительных людей, предметы, на любые подозрительные мелочи. Сообщайте обо всем подозрительном сотрудникам правоохранительных органов. </a:t>
            </a:r>
          </a:p>
          <a:p>
            <a:pPr marL="360363" indent="-171450" algn="just">
              <a:buFont typeface="Wingdings" panose="05000000000000000000" pitchFamily="2" charset="2"/>
              <a:buChar char="q"/>
            </a:pPr>
            <a:r>
              <a:rPr lang="ru-RU" sz="1200" dirty="0" smtClean="0">
                <a:solidFill>
                  <a:schemeClr val="tx1"/>
                </a:solidFill>
              </a:rPr>
              <a:t>Особенно </a:t>
            </a:r>
            <a:r>
              <a:rPr lang="ru-RU" sz="1200" dirty="0">
                <a:solidFill>
                  <a:schemeClr val="tx1"/>
                </a:solidFill>
              </a:rPr>
              <a:t>остерегайтесь людей, одетых явно не по сезону (если вы видите летом человека, одетого в плащ или толстую куртку - будьте внимательны - под такой одеждой террористы чаще всего прячут бомбы, лучше всего держаться от него подальше и обратить на него внимание сотрудников правоохранительных органов). </a:t>
            </a:r>
          </a:p>
          <a:p>
            <a:pPr marL="360363" indent="-171450" algn="just">
              <a:buFont typeface="Wingdings" panose="05000000000000000000" pitchFamily="2" charset="2"/>
              <a:buChar char="q"/>
            </a:pPr>
            <a:r>
              <a:rPr lang="ru-RU" sz="1200" dirty="0">
                <a:solidFill>
                  <a:schemeClr val="tx1"/>
                </a:solidFill>
              </a:rPr>
              <a:t>Остерегайтесь людей с большими сумками и чемоданами, особенно, если они находятся в месте, не подходящем для такой поклажи. </a:t>
            </a:r>
          </a:p>
          <a:p>
            <a:pPr marL="360363" indent="-171450" algn="just">
              <a:buFont typeface="Wingdings" panose="05000000000000000000" pitchFamily="2" charset="2"/>
              <a:buChar char="q"/>
            </a:pPr>
            <a:r>
              <a:rPr lang="ru-RU" sz="1200" dirty="0">
                <a:solidFill>
                  <a:schemeClr val="tx1"/>
                </a:solidFill>
              </a:rPr>
              <a:t>Будьте внимательны, постарайтесь запомнить приметы подозрительных людей, отличительные черты их лиц, одежду, имена, клички, возможные шрамы и татуировки, особенности речи и манеры поведения и т.д., не пытайтесь их останавливать сами – вы можете стать их первой жертвой. </a:t>
            </a:r>
          </a:p>
          <a:p>
            <a:pPr marL="360363" indent="-171450" algn="just">
              <a:buFont typeface="Wingdings" panose="05000000000000000000" pitchFamily="2" charset="2"/>
              <a:buChar char="q"/>
            </a:pPr>
            <a:r>
              <a:rPr lang="ru-RU" sz="1200" dirty="0">
                <a:solidFill>
                  <a:schemeClr val="tx1"/>
                </a:solidFill>
              </a:rPr>
              <a:t>Старайтесь удалиться на максимальное расстояние от тех, кто ведет себя неадекватно, нервозно, испуганно, оглядываясь, проверяя что-то в одежде или в багаже. </a:t>
            </a:r>
          </a:p>
          <a:p>
            <a:pPr marL="360363" indent="-171450" algn="just">
              <a:buFont typeface="Wingdings" panose="05000000000000000000" pitchFamily="2" charset="2"/>
              <a:buChar char="q"/>
            </a:pPr>
            <a:r>
              <a:rPr lang="ru-RU" sz="1200" dirty="0">
                <a:solidFill>
                  <a:schemeClr val="tx1"/>
                </a:solidFill>
              </a:rPr>
              <a:t>Если вы не можете удалиться от подозрительного человека, следите за мимикой его лица (специалисты утверждают, что преступник, готовящийся к теракту, обычно выглядит чрезвычайно сосредоточено, губы плотно сжаты, либо медленно двигаются, как будто читая молитву). </a:t>
            </a:r>
          </a:p>
          <a:p>
            <a:pPr marL="360363" indent="-171450" algn="just">
              <a:buFont typeface="Wingdings" panose="05000000000000000000" pitchFamily="2" charset="2"/>
              <a:buChar char="q"/>
            </a:pPr>
            <a:r>
              <a:rPr lang="ru-RU" sz="1200" dirty="0">
                <a:solidFill>
                  <a:schemeClr val="tx1"/>
                </a:solidFill>
              </a:rPr>
              <a:t>Никогда не принимайте от незнакомцев пакеты и сумки, не оставляйте свои сумки без присмотра. </a:t>
            </a:r>
          </a:p>
          <a:p>
            <a:pPr marL="360363" indent="-171450" algn="just">
              <a:buFont typeface="Wingdings" panose="05000000000000000000" pitchFamily="2" charset="2"/>
              <a:buChar char="q"/>
            </a:pPr>
            <a:r>
              <a:rPr lang="ru-RU" sz="1200" dirty="0">
                <a:solidFill>
                  <a:schemeClr val="tx1"/>
                </a:solidFill>
              </a:rPr>
              <a:t>Ознакомьтесь с планом эвакуации, узнайте, где находятся резервные выходы из здания. </a:t>
            </a:r>
          </a:p>
          <a:p>
            <a:pPr marL="360363" indent="-171450" algn="just">
              <a:buFont typeface="Wingdings" panose="05000000000000000000" pitchFamily="2" charset="2"/>
              <a:buChar char="q"/>
            </a:pPr>
            <a:r>
              <a:rPr lang="ru-RU" sz="1200" dirty="0">
                <a:solidFill>
                  <a:schemeClr val="tx1"/>
                </a:solidFill>
              </a:rPr>
              <a:t>Если произошел взрыв, пожар, вы слышите сильный шум и крики – немедленно приступайте к эвакуации. Предупредите об этом соседей, возьмите с собой документы и деньги. Помещение покидайте организованно. </a:t>
            </a:r>
          </a:p>
          <a:p>
            <a:pPr marL="360363" indent="-171450" algn="just">
              <a:buFont typeface="Wingdings" panose="05000000000000000000" pitchFamily="2" charset="2"/>
              <a:buChar char="q"/>
            </a:pPr>
            <a:r>
              <a:rPr lang="ru-RU" sz="1200" dirty="0">
                <a:solidFill>
                  <a:schemeClr val="tx1"/>
                </a:solidFill>
              </a:rPr>
              <a:t>Возвращайтесь в покинутое помещение только после разрешения ответственных лиц. </a:t>
            </a:r>
          </a:p>
          <a:p>
            <a:pPr marL="360363" indent="-171450" algn="just">
              <a:buFont typeface="Wingdings" panose="05000000000000000000" pitchFamily="2" charset="2"/>
              <a:buChar char="q"/>
            </a:pPr>
            <a:r>
              <a:rPr lang="ru-RU" sz="1200" dirty="0">
                <a:solidFill>
                  <a:schemeClr val="tx1"/>
                </a:solidFill>
              </a:rPr>
              <a:t>Получив сообщение от руководства или правоохранительных органов о начале эвакуации, соблюдайте спокойствие и четко выполняйте их команды. </a:t>
            </a:r>
          </a:p>
          <a:p>
            <a:pPr marL="360363" indent="-171450" algn="just">
              <a:buFont typeface="Wingdings" panose="05000000000000000000" pitchFamily="2" charset="2"/>
              <a:buChar char="q"/>
            </a:pPr>
            <a:r>
              <a:rPr lang="ru-RU" sz="1200" dirty="0">
                <a:solidFill>
                  <a:schemeClr val="tx1"/>
                </a:solidFill>
              </a:rPr>
              <a:t>Старайтесь не поддаваться панике, что бы ни произошло. </a:t>
            </a:r>
            <a:endParaRPr lang="ru-RU" sz="1200" dirty="0" smtClean="0">
              <a:solidFill>
                <a:schemeClr val="tx1"/>
              </a:solidFill>
            </a:endParaRPr>
          </a:p>
          <a:p>
            <a:pPr marL="360363" indent="-171450" algn="just">
              <a:buFont typeface="Wingdings" panose="05000000000000000000" pitchFamily="2" charset="2"/>
              <a:buChar char="q"/>
            </a:pPr>
            <a:r>
              <a:rPr lang="ru-RU" sz="1200" b="1" dirty="0"/>
              <a:t>ТЕЛЕФОНЫ СЛУЖБЫ СПАСЕНИЯ </a:t>
            </a:r>
            <a:endParaRPr lang="ru-RU" sz="1200" dirty="0"/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1400" b="1" dirty="0" smtClean="0">
                <a:solidFill>
                  <a:schemeClr val="tx1"/>
                </a:solidFill>
              </a:rPr>
              <a:t>По </a:t>
            </a:r>
            <a:r>
              <a:rPr lang="ru-RU" sz="1400" b="1" dirty="0">
                <a:solidFill>
                  <a:schemeClr val="tx1"/>
                </a:solidFill>
              </a:rPr>
              <a:t>телефону </a:t>
            </a:r>
            <a:r>
              <a:rPr lang="ru-RU" b="1" dirty="0" smtClean="0">
                <a:solidFill>
                  <a:schemeClr val="tx1"/>
                </a:solidFill>
              </a:rPr>
              <a:t>«01» </a:t>
            </a:r>
            <a:r>
              <a:rPr lang="ru-RU" sz="1100" dirty="0">
                <a:solidFill>
                  <a:schemeClr val="tx1"/>
                </a:solidFill>
              </a:rPr>
              <a:t>звонят, когда жизни и здоровью человека угрожает стихия: огонь, вода и прочее. Это телефон пожарных и спасателей. Если ты почувствовал запах дыма, увидел огонь или другие признаки пожара - звони по телефону 01. </a:t>
            </a:r>
            <a:endParaRPr lang="ru-RU" sz="1100" dirty="0" smtClean="0">
              <a:solidFill>
                <a:schemeClr val="tx1"/>
              </a:solidFill>
            </a:endParaRP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1400" b="1" dirty="0" smtClean="0">
                <a:solidFill>
                  <a:schemeClr val="tx1"/>
                </a:solidFill>
              </a:rPr>
              <a:t>По </a:t>
            </a:r>
            <a:r>
              <a:rPr lang="ru-RU" sz="1400" b="1" dirty="0">
                <a:solidFill>
                  <a:schemeClr val="tx1"/>
                </a:solidFill>
              </a:rPr>
              <a:t>телефону </a:t>
            </a:r>
            <a:r>
              <a:rPr lang="ru-RU" b="1" dirty="0" smtClean="0">
                <a:solidFill>
                  <a:schemeClr val="tx1"/>
                </a:solidFill>
              </a:rPr>
              <a:t>«02» </a:t>
            </a:r>
            <a:r>
              <a:rPr lang="ru-RU" sz="1100" dirty="0">
                <a:solidFill>
                  <a:schemeClr val="tx1"/>
                </a:solidFill>
              </a:rPr>
              <a:t>звонят, когда жизни и здоровью человека угрожает другой человек. Это телефон </a:t>
            </a:r>
            <a:r>
              <a:rPr lang="ru-RU" sz="1100" dirty="0" smtClean="0">
                <a:solidFill>
                  <a:schemeClr val="tx1"/>
                </a:solidFill>
              </a:rPr>
              <a:t>полиции. </a:t>
            </a:r>
            <a:r>
              <a:rPr lang="ru-RU" sz="1100" dirty="0">
                <a:solidFill>
                  <a:schemeClr val="tx1"/>
                </a:solidFill>
              </a:rPr>
              <a:t>Если ты нашел подозрительный предмет, стал свидетелем происшествия, находишься в опасности - звони по телефону 02. </a:t>
            </a:r>
            <a:endParaRPr lang="ru-RU" sz="1100" dirty="0" smtClean="0">
              <a:solidFill>
                <a:schemeClr val="tx1"/>
              </a:solidFill>
            </a:endParaRP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1600" b="1" dirty="0" smtClean="0">
                <a:solidFill>
                  <a:srgbClr val="C00000"/>
                </a:solidFill>
              </a:rPr>
              <a:t>Единый </a:t>
            </a:r>
            <a:r>
              <a:rPr lang="ru-RU" sz="1600" b="1" dirty="0">
                <a:solidFill>
                  <a:srgbClr val="C00000"/>
                </a:solidFill>
              </a:rPr>
              <a:t>телефон спасения </a:t>
            </a:r>
            <a:r>
              <a:rPr lang="ru-RU" sz="2000" b="1" dirty="0">
                <a:solidFill>
                  <a:srgbClr val="C00000"/>
                </a:solidFill>
              </a:rPr>
              <a:t>«</a:t>
            </a:r>
            <a:r>
              <a:rPr lang="ru-RU" sz="2500" b="1" dirty="0">
                <a:solidFill>
                  <a:srgbClr val="C00000"/>
                </a:solidFill>
              </a:rPr>
              <a:t>112</a:t>
            </a:r>
            <a:r>
              <a:rPr lang="ru-RU" sz="2000" b="1" dirty="0">
                <a:solidFill>
                  <a:srgbClr val="C00000"/>
                </a:solidFill>
              </a:rPr>
              <a:t>», </a:t>
            </a:r>
            <a:r>
              <a:rPr lang="ru-RU" sz="1400" b="1" dirty="0">
                <a:solidFill>
                  <a:schemeClr val="tx1"/>
                </a:solidFill>
              </a:rPr>
              <a:t>позвонив по которому, можно сообщить о любом происшествии. Оператор сам передаст твоё сообщение во все необходимые службы помощи: МЧС «01», </a:t>
            </a:r>
            <a:r>
              <a:rPr lang="ru-RU" sz="1400" b="1" dirty="0" smtClean="0">
                <a:solidFill>
                  <a:schemeClr val="tx1"/>
                </a:solidFill>
              </a:rPr>
              <a:t>полицию </a:t>
            </a:r>
            <a:r>
              <a:rPr lang="ru-RU" sz="1400" b="1" dirty="0">
                <a:solidFill>
                  <a:schemeClr val="tx1"/>
                </a:solidFill>
              </a:rPr>
              <a:t>«02», скорую помощь «03».</a:t>
            </a:r>
            <a:endParaRPr lang="ru-RU" sz="1400" dirty="0">
              <a:solidFill>
                <a:schemeClr val="tx1"/>
              </a:solidFill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ru-RU" sz="140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ru-RU" sz="14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989297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169</Words>
  <Application>Microsoft Office PowerPoint</Application>
  <PresentationFormat>Лист A4 (210x297 мм)</PresentationFormat>
  <Paragraphs>21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</dc:creator>
  <cp:lastModifiedBy>adm</cp:lastModifiedBy>
  <cp:revision>11</cp:revision>
  <dcterms:created xsi:type="dcterms:W3CDTF">2024-02-21T14:05:46Z</dcterms:created>
  <dcterms:modified xsi:type="dcterms:W3CDTF">2024-02-28T14:02:06Z</dcterms:modified>
</cp:coreProperties>
</file>